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04" r:id="rId9"/>
    <p:sldId id="267" r:id="rId10"/>
    <p:sldId id="289" r:id="rId11"/>
    <p:sldId id="298" r:id="rId12"/>
    <p:sldId id="290" r:id="rId13"/>
    <p:sldId id="307" r:id="rId14"/>
    <p:sldId id="311" r:id="rId15"/>
    <p:sldId id="310" r:id="rId16"/>
    <p:sldId id="309" r:id="rId17"/>
    <p:sldId id="308" r:id="rId18"/>
    <p:sldId id="312" r:id="rId19"/>
    <p:sldId id="313" r:id="rId20"/>
    <p:sldId id="314" r:id="rId21"/>
    <p:sldId id="291" r:id="rId22"/>
    <p:sldId id="303" r:id="rId23"/>
    <p:sldId id="292" r:id="rId24"/>
    <p:sldId id="306" r:id="rId25"/>
    <p:sldId id="315" r:id="rId26"/>
    <p:sldId id="305" r:id="rId27"/>
    <p:sldId id="273" r:id="rId28"/>
    <p:sldId id="299" r:id="rId29"/>
    <p:sldId id="300" r:id="rId30"/>
    <p:sldId id="301" r:id="rId31"/>
    <p:sldId id="275" r:id="rId32"/>
    <p:sldId id="302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8" autoAdjust="0"/>
    <p:restoredTop sz="96980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6/12/2014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6/12/2014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Séminaire GIPSA-</a:t>
            </a:r>
            <a:r>
              <a:rPr lang="fr-FR" dirty="0" err="1" smtClean="0"/>
              <a:t>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Paris-Siggraph-Chapter\figures\memorial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Paris-Siggraph-Chapter\figures\memorial-sampled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polyhex_subdiv.asf" TargetMode="External"/><Relationship Id="rId1" Type="http://schemas.microsoft.com/office/2007/relationships/media" Target="file:///C:\Users\Florent\Documents\GitHub\talk-ParisSiggraphChapter\figures\polyhex_subdiv.asf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uniform.png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step.png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aniso.png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result_adaptative.asf" TargetMode="External"/><Relationship Id="rId1" Type="http://schemas.microsoft.com/office/2007/relationships/media" Target="file:///C:\Users\Florent\Documents\GitHub\talk-ParisSiggraphChapter\figures\result_adaptative.asf" TargetMode="Externa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5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6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11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tiling-penros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fft-polyominoes.png" TargetMode="External"/><Relationship Id="rId5" Type="http://schemas.openxmlformats.org/officeDocument/2006/relationships/image" Target="../media/image14.png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433174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Florent</a:t>
            </a:r>
            <a:r>
              <a:rPr lang="en-US" sz="1800" dirty="0"/>
              <a:t> </a:t>
            </a:r>
            <a:r>
              <a:rPr lang="en-US" sz="1800" dirty="0" err="1" smtClean="0"/>
              <a:t>Wachtel</a:t>
            </a:r>
            <a:r>
              <a:rPr lang="en-US" sz="1800" dirty="0" smtClean="0"/>
              <a:t> – </a:t>
            </a:r>
            <a:r>
              <a:rPr lang="en-US" sz="1800" dirty="0" err="1" smtClean="0"/>
              <a:t>Adrien</a:t>
            </a:r>
            <a:r>
              <a:rPr lang="en-US" sz="1800" dirty="0"/>
              <a:t> </a:t>
            </a:r>
            <a:r>
              <a:rPr lang="en-US" sz="1800" dirty="0" err="1" smtClean="0"/>
              <a:t>Pilleboue</a:t>
            </a:r>
            <a:r>
              <a:rPr lang="en-US" sz="1800" dirty="0" smtClean="0"/>
              <a:t> – </a:t>
            </a:r>
            <a:r>
              <a:rPr lang="en-US" sz="1800" dirty="0" err="1" smtClean="0"/>
              <a:t>Katherin</a:t>
            </a:r>
            <a:r>
              <a:rPr lang="en-US" sz="1800" dirty="0"/>
              <a:t> </a:t>
            </a:r>
            <a:r>
              <a:rPr lang="en-US" sz="1800" dirty="0" smtClean="0"/>
              <a:t>Breeden – David </a:t>
            </a:r>
            <a:r>
              <a:rPr lang="en-US" sz="1800" dirty="0" err="1" smtClean="0"/>
              <a:t>Coeurjolly</a:t>
            </a:r>
            <a:r>
              <a:rPr lang="en-US" sz="1800" dirty="0" smtClean="0"/>
              <a:t> – </a:t>
            </a:r>
            <a:r>
              <a:rPr lang="en-US" sz="1800" dirty="0" err="1" smtClean="0"/>
              <a:t>Gurprit</a:t>
            </a:r>
            <a:r>
              <a:rPr lang="en-US" sz="1800" dirty="0" smtClean="0"/>
              <a:t> Singh – Gael </a:t>
            </a:r>
            <a:r>
              <a:rPr lang="en-US" sz="1800" dirty="0" err="1" smtClean="0"/>
              <a:t>Cathelin</a:t>
            </a:r>
            <a:r>
              <a:rPr lang="en-US" sz="1800" dirty="0" smtClean="0"/>
              <a:t> – Fernando de Goes – Mathieu </a:t>
            </a:r>
            <a:r>
              <a:rPr lang="en-US" sz="1800" dirty="0" err="1" smtClean="0"/>
              <a:t>Desbrun</a:t>
            </a:r>
            <a:r>
              <a:rPr lang="en-US" sz="1800" dirty="0" smtClean="0"/>
              <a:t> – Victor </a:t>
            </a:r>
            <a:r>
              <a:rPr lang="en-US" sz="1800" dirty="0" err="1" smtClean="0"/>
              <a:t>Ostromoukhov</a:t>
            </a:r>
            <a:endParaRPr lang="en-US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625344"/>
            <a:ext cx="876623" cy="9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1680" y="5625344"/>
            <a:ext cx="900000" cy="9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805344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625344"/>
            <a:ext cx="900000" cy="9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2220466" y="5749844"/>
            <a:ext cx="1457463" cy="651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469204" y="3297178"/>
            <a:ext cx="220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Florent</a:t>
            </a:r>
            <a:r>
              <a:rPr lang="en-US" sz="2000" dirty="0" smtClean="0"/>
              <a:t> </a:t>
            </a:r>
            <a:r>
              <a:rPr lang="en-US" sz="2000" dirty="0" err="1" smtClean="0"/>
              <a:t>Wachtel</a:t>
            </a:r>
            <a:endParaRPr lang="en-US" sz="2000" dirty="0"/>
          </a:p>
          <a:p>
            <a:pPr algn="ctr"/>
            <a:r>
              <a:rPr lang="en-US" sz="2000" dirty="0" smtClean="0"/>
              <a:t>PhD student – LIRIS</a:t>
            </a: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Polyhexes &amp; Subdivision</a:t>
            </a:r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11 possible trihexes</a:t>
            </a:r>
            <a:endParaRPr lang="en-US" sz="2000"/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Subdivision rule for each trihexes</a:t>
              </a:r>
              <a:endParaRPr lang="en-US" sz="200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2" cy="4248472"/>
            <a:chOff x="1148339" y="2154499"/>
            <a:chExt cx="6821902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475" y="2154499"/>
              <a:ext cx="2833766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339" y="2154499"/>
              <a:ext cx="2836008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0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Given a density function d(x, y)</a:t>
            </a:r>
            <a:endParaRPr lang="en-US" sz="200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Find a discrete sample distribution of density localy proportional to d(x, y)</a:t>
            </a:r>
            <a:endParaRPr lang="en-US" sz="200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irregular  trihexes</a:t>
            </a:r>
            <a:endParaRPr lang="en-US" sz="2000" dirty="0"/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Subdivision rule 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49559" y="1640792"/>
            <a:ext cx="18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Irr</a:t>
            </a:r>
            <a:r>
              <a:rPr lang="fr-FR" dirty="0" err="1" smtClean="0"/>
              <a:t>egular</a:t>
            </a:r>
            <a:r>
              <a:rPr lang="en-US" dirty="0" smtClean="0"/>
              <a:t> Trihexes</a:t>
            </a:r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pic>
        <p:nvPicPr>
          <p:cNvPr id="3" name="polyhex_subdiv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945" t="14746" r="4997" b="4804"/>
          <a:stretch/>
        </p:blipFill>
        <p:spPr>
          <a:xfrm>
            <a:off x="949254" y="1988840"/>
            <a:ext cx="7245492" cy="3641199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2974" y="1988840"/>
            <a:ext cx="7244209" cy="363048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259" t="12207" r="5134" b="8242"/>
          <a:stretch/>
        </p:blipFill>
        <p:spPr>
          <a:xfrm>
            <a:off x="426870" y="1953296"/>
            <a:ext cx="8290261" cy="4140000"/>
          </a:xfrm>
          <a:ln>
            <a:solidFill>
              <a:schemeClr val="tx1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Uniform blue-noise sampling</a:t>
            </a:r>
            <a:endParaRPr lang="en-US" sz="240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151" t="12267" r="5151" b="8290"/>
          <a:stretch/>
        </p:blipFill>
        <p:spPr>
          <a:xfrm>
            <a:off x="416960" y="1953296"/>
            <a:ext cx="8310080" cy="4140000"/>
          </a:xfr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74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Uniform step noise sampling</a:t>
            </a:r>
            <a:endParaRPr lang="en-US" sz="24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214" t="12288" r="5074" b="8156"/>
          <a:stretch/>
        </p:blipFill>
        <p:spPr>
          <a:xfrm>
            <a:off x="422175" y="1953296"/>
            <a:ext cx="8299651" cy="4140000"/>
          </a:xfr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524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Uniform anisotropic blue-noise sampling</a:t>
            </a:r>
            <a:endParaRPr lang="en-US" sz="24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main issues when sampling a function</a:t>
            </a:r>
          </a:p>
        </p:txBody>
      </p:sp>
      <p:grpSp>
        <p:nvGrpSpPr>
          <p:cNvPr id="10" name="Groupe 9"/>
          <p:cNvGrpSpPr/>
          <p:nvPr/>
        </p:nvGrpSpPr>
        <p:grpSpPr>
          <a:xfrm>
            <a:off x="540505" y="2384127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4" name="result_adaptative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525" t="9766" r="15525" b="3023"/>
          <a:stretch/>
        </p:blipFill>
        <p:spPr>
          <a:xfrm>
            <a:off x="1380612" y="1844824"/>
            <a:ext cx="6359740" cy="4525200"/>
          </a:xfrm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Adaptive blue-noise sampling</a:t>
            </a:r>
            <a:endParaRPr lang="en-US" sz="24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Naive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Regular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Aliasing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Monte Carlo (random)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No regularity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Poisson Disk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Force uniformity with exclusion disk</a:t>
            </a:r>
          </a:p>
          <a:p>
            <a:pPr algn="r"/>
            <a:r>
              <a:rPr lang="en-US" sz="1600" dirty="0"/>
              <a:t>[Cook 1986</a:t>
            </a:r>
            <a:r>
              <a:rPr lang="fr-FR" sz="1600" dirty="0"/>
              <a:t>][</a:t>
            </a:r>
            <a:r>
              <a:rPr lang="fr-FR" sz="1600" dirty="0" err="1"/>
              <a:t>McCool</a:t>
            </a:r>
            <a:r>
              <a:rPr lang="fr-FR" sz="1600" dirty="0"/>
              <a:t> 1992][Wei 2008</a:t>
            </a:r>
            <a:r>
              <a:rPr lang="fr-FR" sz="1600" dirty="0" smtClean="0"/>
              <a:t>]</a:t>
            </a:r>
            <a:endParaRPr lang="en-US" sz="16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7" y="3861049"/>
            <a:ext cx="7560681" cy="2376103"/>
            <a:chOff x="683567" y="3861049"/>
            <a:chExt cx="7560681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7" y="4149080"/>
              <a:ext cx="446449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Optimization-based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Minimize energy </a:t>
              </a:r>
              <a:r>
                <a:rPr lang="en-US" sz="2000" dirty="0" smtClean="0"/>
                <a:t>function</a:t>
              </a:r>
            </a:p>
            <a:p>
              <a:pPr algn="r"/>
              <a:r>
                <a:rPr lang="en-US" sz="1600" dirty="0"/>
                <a:t>[</a:t>
              </a:r>
              <a:r>
                <a:rPr lang="en-US" sz="1600" dirty="0" err="1"/>
                <a:t>Balzer</a:t>
              </a:r>
              <a:r>
                <a:rPr lang="en-US" sz="1600" dirty="0"/>
                <a:t> 2009][</a:t>
              </a:r>
              <a:r>
                <a:rPr lang="en-US" sz="1600" dirty="0" err="1"/>
                <a:t>Fattal</a:t>
              </a:r>
              <a:r>
                <a:rPr lang="en-US" sz="1600" dirty="0"/>
                <a:t> 2011]</a:t>
              </a:r>
              <a:br>
                <a:rPr lang="en-US" sz="1600" dirty="0"/>
              </a:br>
              <a:r>
                <a:rPr lang="en-US" sz="1600" dirty="0"/>
                <a:t>[</a:t>
              </a:r>
              <a:r>
                <a:rPr lang="en-US" sz="1600" dirty="0" err="1"/>
                <a:t>Schlomer</a:t>
              </a:r>
              <a:r>
                <a:rPr lang="en-US" sz="1600" dirty="0"/>
                <a:t> 2011][de Goes 2012</a:t>
              </a:r>
              <a:r>
                <a:rPr lang="en-US" sz="1600" dirty="0" smtClean="0"/>
                <a:t>]</a:t>
              </a:r>
              <a:endParaRPr lang="en-US" sz="1600" dirty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General </a:t>
            </a:r>
            <a:r>
              <a:rPr lang="en-US" smtClean="0"/>
              <a:t>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 to minimize the error.</a:t>
            </a:r>
          </a:p>
          <a:p>
            <a:pPr algn="r"/>
            <a:r>
              <a:rPr lang="en-US" sz="1600" dirty="0"/>
              <a:t>[Wei 2011][Zhou 2012][</a:t>
            </a:r>
            <a:r>
              <a:rPr lang="en-US" sz="1600" dirty="0" err="1"/>
              <a:t>Oztireli</a:t>
            </a:r>
            <a:r>
              <a:rPr lang="en-US" sz="1600" dirty="0"/>
              <a:t> 2012][Heck 2013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dirty="0" err="1" smtClean="0"/>
              <a:t>precomputed</a:t>
            </a:r>
            <a:r>
              <a:rPr lang="en-US" sz="2400" dirty="0" smtClean="0"/>
              <a:t> samples in a </a:t>
            </a:r>
            <a:r>
              <a:rPr lang="fr-FR" sz="2400" dirty="0" err="1" smtClean="0"/>
              <a:t>hierarchical</a:t>
            </a:r>
            <a:r>
              <a:rPr lang="fr-FR" sz="2400" dirty="0" smtClean="0"/>
              <a:t> and</a:t>
            </a:r>
            <a:br>
              <a:rPr lang="fr-FR" sz="2400" dirty="0" smtClean="0"/>
            </a:br>
            <a:r>
              <a:rPr lang="fr-FR" sz="2400" dirty="0" smtClean="0"/>
              <a:t>non-</a:t>
            </a:r>
            <a:r>
              <a:rPr lang="fr-FR" sz="2400" dirty="0" err="1" smtClean="0"/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r>
              <a:rPr lang="en-US" sz="2400" dirty="0" smtClean="0"/>
              <a:t>Construct the tiling to obtain the sample distribution</a:t>
            </a:r>
          </a:p>
          <a:p>
            <a:pPr algn="r"/>
            <a:r>
              <a:rPr lang="en-US" sz="1600" dirty="0" smtClean="0"/>
              <a:t>[</a:t>
            </a:r>
            <a:r>
              <a:rPr lang="en-US" sz="1600" dirty="0" err="1" smtClean="0"/>
              <a:t>Ostrom</a:t>
            </a:r>
            <a:r>
              <a:rPr lang="en-US" sz="1600" dirty="0" smtClean="0"/>
              <a:t> et al. 2004, 2007] [Kopf et al. 2006] [</a:t>
            </a:r>
            <a:r>
              <a:rPr lang="en-US" sz="1600" dirty="0" err="1" smtClean="0"/>
              <a:t>Lagae</a:t>
            </a:r>
            <a:r>
              <a:rPr lang="en-US" sz="1600" dirty="0" smtClean="0"/>
              <a:t> et al. 2006]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971600" y="3141168"/>
            <a:ext cx="3561299" cy="3150095"/>
            <a:chOff x="971600" y="3141168"/>
            <a:chExt cx="3561299" cy="3150095"/>
          </a:xfrm>
        </p:grpSpPr>
        <p:grpSp>
          <p:nvGrpSpPr>
            <p:cNvPr id="19" name="Groupe 18"/>
            <p:cNvGrpSpPr/>
            <p:nvPr/>
          </p:nvGrpSpPr>
          <p:grpSpPr>
            <a:xfrm>
              <a:off x="971600" y="3141168"/>
              <a:ext cx="3219200" cy="3150095"/>
              <a:chOff x="899592" y="3068960"/>
              <a:chExt cx="3219200" cy="315009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899592" y="3429000"/>
                <a:ext cx="2335330" cy="2340000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055331" y="3068960"/>
                <a:ext cx="2016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Penrose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339752" y="4437112"/>
                <a:ext cx="1779040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3301280" y="3916389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004048" y="3141168"/>
            <a:ext cx="3562095" cy="3150095"/>
            <a:chOff x="5004048" y="3141168"/>
            <a:chExt cx="3562095" cy="3150095"/>
          </a:xfrm>
        </p:grpSpPr>
        <p:grpSp>
          <p:nvGrpSpPr>
            <p:cNvPr id="18" name="Groupe 17"/>
            <p:cNvGrpSpPr/>
            <p:nvPr/>
          </p:nvGrpSpPr>
          <p:grpSpPr>
            <a:xfrm>
              <a:off x="5004048" y="3141168"/>
              <a:ext cx="3223171" cy="3150095"/>
              <a:chOff x="4932040" y="3068960"/>
              <a:chExt cx="3223171" cy="3150095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040" y="3431592"/>
                <a:ext cx="2340000" cy="2340000"/>
              </a:xfrm>
              <a:prstGeom prst="rect">
                <a:avLst/>
              </a:prstGeom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5110356" y="3068960"/>
                <a:ext cx="1947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Polyominoes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6"/>
              <a:srcRect r="955" b="1003"/>
              <a:stretch/>
            </p:blipFill>
            <p:spPr>
              <a:xfrm>
                <a:off x="6372400" y="4437112"/>
                <a:ext cx="1782811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2" name="ZoneTexte 21"/>
            <p:cNvSpPr txBox="1"/>
            <p:nvPr/>
          </p:nvSpPr>
          <p:spPr>
            <a:xfrm>
              <a:off x="7334524" y="3924545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60643" y="1663930"/>
            <a:ext cx="6622715" cy="45000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lattice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1973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Hexagonal lattice</a:t>
            </a:r>
            <a:endParaRPr lang="en-US" sz="200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268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Recursive subdivision scheme</a:t>
            </a:r>
            <a:endParaRPr lang="en-US" sz="200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4392</TotalTime>
  <Words>1543</Words>
  <Application>Microsoft Office PowerPoint</Application>
  <PresentationFormat>Affichage à l'écran (4:3)</PresentationFormat>
  <Paragraphs>316</Paragraphs>
  <Slides>32</Slides>
  <Notes>26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Wingdings</vt:lpstr>
      <vt:lpstr>Calibri</vt:lpstr>
      <vt:lpstr>Thème Office</vt:lpstr>
      <vt:lpstr>Fast Tile-Based Adaptive Sampling With User-Specified Spectra</vt:lpstr>
      <vt:lpstr>Problem Statement</vt:lpstr>
      <vt:lpstr>Why it is essential?</vt:lpstr>
      <vt:lpstr>Previous works: Naive Methods</vt:lpstr>
      <vt:lpstr>Previous works: Advanced Methods</vt:lpstr>
      <vt:lpstr>Previous works: General Noise Methods</vt:lpstr>
      <vt:lpstr>Previous works: Tile-based Methods</vt:lpstr>
      <vt:lpstr>Previous works: Tile-based Methods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131</cp:revision>
  <dcterms:created xsi:type="dcterms:W3CDTF">2014-05-27T13:31:30Z</dcterms:created>
  <dcterms:modified xsi:type="dcterms:W3CDTF">2014-06-12T08:36:24Z</dcterms:modified>
</cp:coreProperties>
</file>